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9" r:id="rId4"/>
    <p:sldId id="270" r:id="rId5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99FF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689"/>
            <a:ext cx="8229600" cy="403610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financiranje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projekata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</a:t>
            </a: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GB" altLang="sr-Latn-RS" sz="2800" b="1" dirty="0" err="1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rilagodbu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</a:t>
            </a:r>
            <a:r>
              <a:rPr lang="hr-HR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zrad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u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udžbenika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/literature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slijep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slabovidn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učenik</a:t>
            </a:r>
            <a:r>
              <a:rPr lang="en-GB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studen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te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/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akademsku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28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godinu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202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./202</a:t>
            </a: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5</a:t>
            </a:r>
            <a:r>
              <a:rPr lang="en-GB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marL="0" indent="0" algn="ctr">
              <a:buFontTx/>
              <a:buNone/>
              <a:defRPr/>
            </a:pPr>
            <a:endParaRPr lang="en-GB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C33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</a:t>
            </a: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 i unaprjeđenje sustava odgoja i obrazovanja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8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99" y="877388"/>
            <a:ext cx="8442985" cy="59806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prilagodbu izradu udžbenika/literature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slijepe i slabovidne učenike i studente za školsku/akademsku godinu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</a:t>
            </a:r>
            <a:r>
              <a:rPr lang="en-GB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3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./202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Javnih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 financijski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projekte/programe koji pružaju usluge prilagodbe udžbenika, literature, edukativnih i didaktičkih materijala za potrebe slijepih i slabovidnih učenika i studenata na Brailleovom pismu u tiskanom i/ili digitalnom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obliku</a:t>
            </a:r>
            <a:r>
              <a:rPr lang="en-GB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zvučnom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zapisu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uvećanom</a:t>
            </a:r>
            <a:r>
              <a:rPr lang="en-GB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tisku</a:t>
            </a:r>
            <a:endParaRPr lang="hr-HR" altLang="sr-Latn-RS" sz="1600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javnog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 kriterijima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ožujak/početak travnja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202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</a:t>
            </a:r>
            <a:r>
              <a:rPr lang="en-GB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en-GB" altLang="sr-Latn-RS" sz="1400" b="1" dirty="0" err="1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godine</a:t>
            </a:r>
            <a:endParaRPr lang="hr-HR" altLang="sr-Latn-RS" sz="14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financiranju projekata/programa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udruga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imaju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iskustva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adaptaciji i izradi udžbenika na Brailleovom pismu za potrebe slijepih i slabovidnih učenika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 projekata vezana su uz zaštitu i promicanje ljudskih prava,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sustavno unaprjeđenje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obrazovanja slijepih i slabovidnih učenika i studenata kako bi stekli nova znanja i vještine s kojima pridonose kvaliteti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svo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života i cijele zajednice</a:t>
            </a: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399" y="4433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GB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5" name="Rectangle 4"/>
          <p:cNvSpPr/>
          <p:nvPr/>
        </p:nvSpPr>
        <p:spPr>
          <a:xfrm>
            <a:off x="287574" y="1175319"/>
            <a:ext cx="875470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prilagodbu i izradu udžbenika za potrebe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slijepih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slabovidnih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svim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razredima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osnovne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gimnazije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Također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je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slijepih i slabovidnih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pohađaju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srednje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strukovne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sve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srednje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prioritet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su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prilagođeni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udžbenici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nastavne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Hrvatski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jezik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Matematika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strani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jezici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ostali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općeobrazovni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predmeti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, 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posebno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zbog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polaganja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državne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mature.</a:t>
            </a:r>
          </a:p>
          <a:p>
            <a:pPr algn="just">
              <a:lnSpc>
                <a:spcPct val="150000"/>
              </a:lnSpc>
              <a:defRPr/>
            </a:pP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Projektom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će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biti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obuhvaćena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potreba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izrade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prilagodbe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udžbenika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/literature za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slijepe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i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slabovidne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studente</a:t>
            </a:r>
            <a:r>
              <a:rPr lang="en-GB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visokoškolskim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en-GB" altLang="sr-Latn-RS" sz="1600" b="1" dirty="0" err="1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ustanovama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s odgojno-obrazovnim ustanovama (osnovne i srednje škole, visokoškolske ustanove) 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pohađaju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</a:t>
            </a:r>
            <a:r>
              <a:rPr lang="en-GB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endParaRPr lang="en-GB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ukupna vrijednost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400.000,00 Eura</a:t>
            </a:r>
            <a:endParaRPr lang="en-GB" altLang="sr-Latn-RS" sz="16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defRPr/>
            </a:pPr>
            <a:endParaRPr lang="en-GB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7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600" dirty="0">
              <a:latin typeface="Georgia" panose="02040502050405020303" pitchFamily="18" charset="0"/>
            </a:endParaRPr>
          </a:p>
          <a:p>
            <a:pPr algn="just"/>
            <a:r>
              <a:rPr lang="en-GB" sz="1600" b="1" dirty="0" err="1" smtClean="0">
                <a:latin typeface="Georgia" panose="02040502050405020303" pitchFamily="18" charset="0"/>
              </a:rPr>
              <a:t>Također</a:t>
            </a:r>
            <a:r>
              <a:rPr lang="en-GB" sz="1600" b="1" dirty="0" smtClean="0">
                <a:latin typeface="Georgia" panose="02040502050405020303" pitchFamily="18" charset="0"/>
              </a:rPr>
              <a:t> je </a:t>
            </a:r>
            <a:r>
              <a:rPr lang="en-GB" sz="1600" b="1" dirty="0" err="1" smtClean="0">
                <a:latin typeface="Georgia" panose="02040502050405020303" pitchFamily="18" charset="0"/>
              </a:rPr>
              <a:t>bitno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naglasiti</a:t>
            </a:r>
            <a:r>
              <a:rPr lang="en-GB" sz="1600" b="1" dirty="0" smtClean="0">
                <a:latin typeface="Georgia" panose="02040502050405020303" pitchFamily="18" charset="0"/>
              </a:rPr>
              <a:t> da je </a:t>
            </a:r>
            <a:r>
              <a:rPr lang="en-GB" sz="1600" b="1" dirty="0" err="1" smtClean="0">
                <a:latin typeface="Georgia" panose="02040502050405020303" pitchFamily="18" charset="0"/>
              </a:rPr>
              <a:t>upis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učenika</a:t>
            </a:r>
            <a:r>
              <a:rPr lang="en-GB" sz="1600" b="1" dirty="0" smtClean="0">
                <a:latin typeface="Georgia" panose="02040502050405020303" pitchFamily="18" charset="0"/>
              </a:rPr>
              <a:t> u 1. </a:t>
            </a:r>
            <a:r>
              <a:rPr lang="en-GB" sz="1600" b="1" dirty="0" err="1" smtClean="0">
                <a:latin typeface="Georgia" panose="02040502050405020303" pitchFamily="18" charset="0"/>
              </a:rPr>
              <a:t>razred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srednjih</a:t>
            </a:r>
            <a:r>
              <a:rPr lang="en-GB" sz="1600" b="1" dirty="0" smtClean="0">
                <a:latin typeface="Georgia" panose="02040502050405020303" pitchFamily="18" charset="0"/>
              </a:rPr>
              <a:t> škola </a:t>
            </a:r>
            <a:r>
              <a:rPr lang="en-GB" sz="1600" b="1" dirty="0" err="1" smtClean="0">
                <a:latin typeface="Georgia" panose="02040502050405020303" pitchFamily="18" charset="0"/>
              </a:rPr>
              <a:t>početkom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mjeseca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srpnja</a:t>
            </a:r>
            <a:r>
              <a:rPr lang="en-GB" sz="1600" b="1" dirty="0" smtClean="0">
                <a:latin typeface="Georgia" panose="02040502050405020303" pitchFamily="18" charset="0"/>
              </a:rPr>
              <a:t>, a </a:t>
            </a:r>
            <a:r>
              <a:rPr lang="en-GB" sz="1600" b="1" dirty="0" err="1" smtClean="0">
                <a:latin typeface="Georgia" panose="02040502050405020303" pitchFamily="18" charset="0"/>
              </a:rPr>
              <a:t>studenata</a:t>
            </a:r>
            <a:r>
              <a:rPr lang="en-GB" sz="1600" b="1" dirty="0" smtClean="0">
                <a:latin typeface="Georgia" panose="02040502050405020303" pitchFamily="18" charset="0"/>
              </a:rPr>
              <a:t> do </a:t>
            </a:r>
            <a:r>
              <a:rPr lang="en-GB" sz="1600" b="1" dirty="0" err="1" smtClean="0">
                <a:latin typeface="Georgia" panose="02040502050405020303" pitchFamily="18" charset="0"/>
              </a:rPr>
              <a:t>kraja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mjeseca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srpnja</a:t>
            </a:r>
            <a:r>
              <a:rPr lang="hr-HR" sz="1600" b="1" dirty="0" smtClean="0">
                <a:latin typeface="Georgia" panose="02040502050405020303" pitchFamily="18" charset="0"/>
              </a:rPr>
              <a:t> za sljedeću školsku/akademsku godinu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te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nije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moguće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ranije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imati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podatak</a:t>
            </a:r>
            <a:r>
              <a:rPr lang="en-GB" sz="1600" b="1" dirty="0" smtClean="0">
                <a:latin typeface="Georgia" panose="02040502050405020303" pitchFamily="18" charset="0"/>
              </a:rPr>
              <a:t> o </a:t>
            </a:r>
            <a:r>
              <a:rPr lang="en-GB" sz="1600" b="1" dirty="0" err="1" smtClean="0">
                <a:latin typeface="Georgia" panose="02040502050405020303" pitchFamily="18" charset="0"/>
              </a:rPr>
              <a:t>upisu</a:t>
            </a:r>
            <a:r>
              <a:rPr lang="en-GB" sz="1600" b="1" dirty="0" smtClean="0">
                <a:latin typeface="Georgia" panose="02040502050405020303" pitchFamily="18" charset="0"/>
              </a:rPr>
              <a:t> slijepih </a:t>
            </a:r>
            <a:r>
              <a:rPr lang="en-GB" sz="1600" b="1" dirty="0" err="1" smtClean="0">
                <a:latin typeface="Georgia" panose="02040502050405020303" pitchFamily="18" charset="0"/>
              </a:rPr>
              <a:t>ili</a:t>
            </a:r>
            <a:r>
              <a:rPr lang="en-GB" sz="1600" b="1" dirty="0" smtClean="0">
                <a:latin typeface="Georgia" panose="02040502050405020303" pitchFamily="18" charset="0"/>
              </a:rPr>
              <a:t> slabovidnih </a:t>
            </a:r>
            <a:r>
              <a:rPr lang="en-GB" sz="1600" b="1" dirty="0" err="1" smtClean="0">
                <a:latin typeface="Georgia" panose="02040502050405020303" pitchFamily="18" charset="0"/>
              </a:rPr>
              <a:t>učenika</a:t>
            </a:r>
            <a:r>
              <a:rPr lang="en-GB" sz="1600" b="1" dirty="0" smtClean="0">
                <a:latin typeface="Georgia" panose="02040502050405020303" pitchFamily="18" charset="0"/>
              </a:rPr>
              <a:t> u </a:t>
            </a:r>
            <a:r>
              <a:rPr lang="en-GB" sz="1600" b="1" dirty="0" err="1" smtClean="0">
                <a:latin typeface="Georgia" panose="02040502050405020303" pitchFamily="18" charset="0"/>
              </a:rPr>
              <a:t>srednju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školu</a:t>
            </a:r>
            <a:r>
              <a:rPr lang="en-GB" sz="1600" b="1" dirty="0" smtClean="0">
                <a:latin typeface="Georgia" panose="02040502050405020303" pitchFamily="18" charset="0"/>
              </a:rPr>
              <a:t> i </a:t>
            </a:r>
            <a:r>
              <a:rPr lang="en-GB" sz="1600" b="1" dirty="0" err="1" smtClean="0">
                <a:latin typeface="Georgia" panose="02040502050405020303" pitchFamily="18" charset="0"/>
              </a:rPr>
              <a:t>studenata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na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visoka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učilišta</a:t>
            </a:r>
            <a:r>
              <a:rPr lang="en-GB" sz="1600" b="1" dirty="0" smtClean="0">
                <a:latin typeface="Georgia" panose="02040502050405020303" pitchFamily="18" charset="0"/>
              </a:rPr>
              <a:t>, </a:t>
            </a:r>
            <a:r>
              <a:rPr lang="en-GB" sz="1600" b="1" dirty="0" err="1" smtClean="0">
                <a:latin typeface="Georgia" panose="02040502050405020303" pitchFamily="18" charset="0"/>
              </a:rPr>
              <a:t>stoga</a:t>
            </a:r>
            <a:r>
              <a:rPr lang="en-GB" sz="1600" b="1" dirty="0" smtClean="0">
                <a:latin typeface="Georgia" panose="02040502050405020303" pitchFamily="18" charset="0"/>
              </a:rPr>
              <a:t> se </a:t>
            </a:r>
            <a:r>
              <a:rPr lang="en-GB" sz="1600" b="1" dirty="0" err="1" smtClean="0">
                <a:latin typeface="Georgia" panose="02040502050405020303" pitchFamily="18" charset="0"/>
              </a:rPr>
              <a:t>javlja</a:t>
            </a:r>
            <a:r>
              <a:rPr lang="en-GB" sz="1600" b="1" dirty="0" smtClean="0">
                <a:latin typeface="Georgia" panose="02040502050405020303" pitchFamily="18" charset="0"/>
              </a:rPr>
              <a:t> problem u </a:t>
            </a:r>
            <a:r>
              <a:rPr lang="en-GB" sz="1600" b="1" dirty="0" err="1" smtClean="0">
                <a:latin typeface="Georgia" panose="02040502050405020303" pitchFamily="18" charset="0"/>
              </a:rPr>
              <a:t>vezi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pripreme</a:t>
            </a:r>
            <a:r>
              <a:rPr lang="en-GB" sz="1600" b="1" dirty="0" smtClean="0">
                <a:latin typeface="Georgia" panose="02040502050405020303" pitchFamily="18" charset="0"/>
              </a:rPr>
              <a:t> i </a:t>
            </a:r>
            <a:r>
              <a:rPr lang="en-GB" sz="1600" b="1" dirty="0" err="1" smtClean="0">
                <a:latin typeface="Georgia" panose="02040502050405020303" pitchFamily="18" charset="0"/>
              </a:rPr>
              <a:t>izrade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udžbenika</a:t>
            </a:r>
            <a:r>
              <a:rPr lang="en-GB" sz="1600" b="1" dirty="0" smtClean="0">
                <a:latin typeface="Georgia" panose="02040502050405020303" pitchFamily="18" charset="0"/>
              </a:rPr>
              <a:t>/literature </a:t>
            </a:r>
            <a:r>
              <a:rPr lang="en-GB" sz="1600" b="1" dirty="0" err="1" smtClean="0">
                <a:latin typeface="Georgia" panose="02040502050405020303" pitchFamily="18" charset="0"/>
              </a:rPr>
              <a:t>koja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zahtijeva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specifično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znanje</a:t>
            </a:r>
            <a:r>
              <a:rPr lang="en-GB" sz="1600" b="1" dirty="0">
                <a:latin typeface="Georgia" panose="02040502050405020303" pitchFamily="18" charset="0"/>
              </a:rPr>
              <a:t> </a:t>
            </a:r>
            <a:r>
              <a:rPr lang="en-GB" sz="1600" b="1" dirty="0" smtClean="0">
                <a:latin typeface="Georgia" panose="02040502050405020303" pitchFamily="18" charset="0"/>
              </a:rPr>
              <a:t>i </a:t>
            </a:r>
            <a:r>
              <a:rPr lang="en-GB" sz="1600" b="1" dirty="0" err="1" smtClean="0">
                <a:latin typeface="Georgia" panose="02040502050405020303" pitchFamily="18" charset="0"/>
              </a:rPr>
              <a:t>složenost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pripreme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te</a:t>
            </a:r>
            <a:r>
              <a:rPr lang="en-GB" sz="1600" b="1" dirty="0" smtClean="0">
                <a:latin typeface="Georgia" panose="02040502050405020303" pitchFamily="18" charset="0"/>
              </a:rPr>
              <a:t> time </a:t>
            </a:r>
            <a:r>
              <a:rPr lang="en-GB" sz="1600" b="1" dirty="0" err="1" smtClean="0">
                <a:latin typeface="Georgia" panose="02040502050405020303" pitchFamily="18" charset="0"/>
              </a:rPr>
              <a:t>vrijeme</a:t>
            </a:r>
            <a:r>
              <a:rPr lang="en-GB" sz="1600" b="1" dirty="0">
                <a:latin typeface="Georgia" panose="02040502050405020303" pitchFamily="18" charset="0"/>
              </a:rPr>
              <a:t> </a:t>
            </a:r>
            <a:r>
              <a:rPr lang="en-GB" sz="1600" b="1" dirty="0" smtClean="0">
                <a:latin typeface="Georgia" panose="02040502050405020303" pitchFamily="18" charset="0"/>
              </a:rPr>
              <a:t>za </a:t>
            </a:r>
            <a:r>
              <a:rPr lang="en-GB" sz="1600" b="1" dirty="0" err="1" smtClean="0">
                <a:latin typeface="Georgia" panose="02040502050405020303" pitchFamily="18" charset="0"/>
              </a:rPr>
              <a:t>izradu</a:t>
            </a:r>
            <a:r>
              <a:rPr lang="en-GB" sz="1600" b="1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hr-HR" sz="1600" b="1" dirty="0" smtClean="0">
                <a:latin typeface="Georgia" panose="02040502050405020303" pitchFamily="18" charset="0"/>
              </a:rPr>
              <a:t>Objava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Javnog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poziva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planira</a:t>
            </a:r>
            <a:r>
              <a:rPr lang="en-GB" sz="1600" b="1" dirty="0" smtClean="0">
                <a:latin typeface="Georgia" panose="02040502050405020303" pitchFamily="18" charset="0"/>
              </a:rPr>
              <a:t> se u </a:t>
            </a:r>
            <a:r>
              <a:rPr lang="en-GB" sz="1600" b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mjesecu</a:t>
            </a:r>
            <a:r>
              <a:rPr lang="hr-HR" sz="16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ožujku/početak travnja </a:t>
            </a:r>
            <a:r>
              <a:rPr lang="en-GB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202</a:t>
            </a:r>
            <a:r>
              <a:rPr lang="hr-HR" sz="1600" b="1" dirty="0">
                <a:solidFill>
                  <a:srgbClr val="FF0000"/>
                </a:solidFill>
                <a:latin typeface="Georgia" panose="02040502050405020303" pitchFamily="18" charset="0"/>
              </a:rPr>
              <a:t>4</a:t>
            </a:r>
            <a:r>
              <a:rPr lang="en-GB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.</a:t>
            </a:r>
            <a:r>
              <a:rPr lang="hr-HR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godine.</a:t>
            </a:r>
            <a:endParaRPr lang="en-GB" sz="16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sz="1600" b="1" dirty="0" smtClean="0">
                <a:latin typeface="Georgia" panose="02040502050405020303" pitchFamily="18" charset="0"/>
              </a:rPr>
              <a:t>Udruga </a:t>
            </a:r>
            <a:r>
              <a:rPr lang="en-GB" sz="1600" b="1" dirty="0" err="1" smtClean="0">
                <a:latin typeface="Georgia" panose="02040502050405020303" pitchFamily="18" charset="0"/>
              </a:rPr>
              <a:t>može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prijaviti</a:t>
            </a:r>
            <a:r>
              <a:rPr lang="en-GB" sz="1600" b="1" dirty="0" smtClean="0">
                <a:latin typeface="Georgia" panose="02040502050405020303" pitchFamily="18" charset="0"/>
              </a:rPr>
              <a:t> do </a:t>
            </a:r>
            <a:r>
              <a:rPr lang="en-GB" sz="1600" b="1" dirty="0" err="1" smtClean="0">
                <a:latin typeface="Georgia" panose="02040502050405020303" pitchFamily="18" charset="0"/>
              </a:rPr>
              <a:t>dva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projekta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na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Javni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poziv</a:t>
            </a:r>
            <a:r>
              <a:rPr lang="en-GB" sz="1600" b="1" dirty="0" smtClean="0">
                <a:latin typeface="Georgia" panose="02040502050405020303" pitchFamily="18" charset="0"/>
              </a:rPr>
              <a:t>, a </a:t>
            </a:r>
            <a:r>
              <a:rPr lang="en-GB" sz="1600" b="1" dirty="0" err="1" smtClean="0">
                <a:latin typeface="Georgia" panose="02040502050405020303" pitchFamily="18" charset="0"/>
              </a:rPr>
              <a:t>najviši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iznos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po</a:t>
            </a:r>
            <a:r>
              <a:rPr lang="en-GB" sz="1600" b="1" dirty="0" smtClean="0">
                <a:latin typeface="Georgia" panose="02040502050405020303" pitchFamily="18" charset="0"/>
              </a:rPr>
              <a:t> </a:t>
            </a:r>
            <a:r>
              <a:rPr lang="en-GB" sz="1600" b="1" dirty="0" err="1" smtClean="0">
                <a:latin typeface="Georgia" panose="02040502050405020303" pitchFamily="18" charset="0"/>
              </a:rPr>
              <a:t>projektu</a:t>
            </a:r>
            <a:r>
              <a:rPr lang="en-GB" sz="1600" b="1" dirty="0" smtClean="0">
                <a:latin typeface="Georgia" panose="02040502050405020303" pitchFamily="18" charset="0"/>
              </a:rPr>
              <a:t> je do</a:t>
            </a:r>
            <a:r>
              <a:rPr lang="hr-HR" sz="1600" b="1" dirty="0" smtClean="0">
                <a:latin typeface="Georgia" panose="02040502050405020303" pitchFamily="18" charset="0"/>
              </a:rPr>
              <a:t> </a:t>
            </a:r>
            <a:r>
              <a:rPr lang="hr-HR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25.000,00 Eura</a:t>
            </a:r>
            <a:r>
              <a:rPr lang="en-GB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. </a:t>
            </a:r>
            <a:endParaRPr lang="hr-HR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45425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444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Ksenija Majcan Franjković</cp:lastModifiedBy>
  <cp:revision>104</cp:revision>
  <cp:lastPrinted>2017-03-08T13:08:37Z</cp:lastPrinted>
  <dcterms:created xsi:type="dcterms:W3CDTF">2004-06-15T07:55:20Z</dcterms:created>
  <dcterms:modified xsi:type="dcterms:W3CDTF">2024-03-22T09:39:41Z</dcterms:modified>
</cp:coreProperties>
</file>